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5"/>
    <p:sldMasterId id="2147483882" r:id="rId6"/>
  </p:sldMasterIdLst>
  <p:notesMasterIdLst>
    <p:notesMasterId r:id="rId28"/>
  </p:notesMasterIdLst>
  <p:sldIdLst>
    <p:sldId id="256" r:id="rId7"/>
    <p:sldId id="263" r:id="rId8"/>
    <p:sldId id="296" r:id="rId9"/>
    <p:sldId id="264" r:id="rId10"/>
    <p:sldId id="265" r:id="rId11"/>
    <p:sldId id="270" r:id="rId12"/>
    <p:sldId id="266" r:id="rId13"/>
    <p:sldId id="300" r:id="rId14"/>
    <p:sldId id="291" r:id="rId15"/>
    <p:sldId id="292" r:id="rId16"/>
    <p:sldId id="290" r:id="rId17"/>
    <p:sldId id="293" r:id="rId18"/>
    <p:sldId id="278" r:id="rId19"/>
    <p:sldId id="267" r:id="rId20"/>
    <p:sldId id="268" r:id="rId21"/>
    <p:sldId id="269" r:id="rId22"/>
    <p:sldId id="294" r:id="rId23"/>
    <p:sldId id="295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>
          <p15:clr>
            <a:srgbClr val="A4A3A4"/>
          </p15:clr>
        </p15:guide>
        <p15:guide id="2" pos="1844">
          <p15:clr>
            <a:srgbClr val="A4A3A4"/>
          </p15:clr>
        </p15:guide>
        <p15:guide id="3" pos="7287">
          <p15:clr>
            <a:srgbClr val="A4A3A4"/>
          </p15:clr>
        </p15:guide>
        <p15:guide id="4" orient="horz" pos="890">
          <p15:clr>
            <a:srgbClr val="A4A3A4"/>
          </p15:clr>
        </p15:guide>
        <p15:guide id="5" orient="horz" pos="3884">
          <p15:clr>
            <a:srgbClr val="A4A3A4"/>
          </p15:clr>
        </p15:guide>
        <p15:guide id="6" pos="5110">
          <p15:clr>
            <a:srgbClr val="A4A3A4"/>
          </p15:clr>
        </p15:guide>
        <p15:guide id="7" orient="horz" pos="3045">
          <p15:clr>
            <a:srgbClr val="A4A3A4"/>
          </p15:clr>
        </p15:guide>
        <p15:guide id="8" orient="horz" pos="2614">
          <p15:clr>
            <a:srgbClr val="A4A3A4"/>
          </p15:clr>
        </p15:guide>
        <p15:guide id="9" orient="horz" pos="3158">
          <p15:clr>
            <a:srgbClr val="A4A3A4"/>
          </p15:clr>
        </p15:guide>
        <p15:guide id="10" orient="horz" pos="663">
          <p15:clr>
            <a:srgbClr val="A4A3A4"/>
          </p15:clr>
        </p15:guide>
        <p15:guide id="11" orient="horz" pos="3816">
          <p15:clr>
            <a:srgbClr val="A4A3A4"/>
          </p15:clr>
        </p15:guide>
        <p15:guide id="12" pos="1050">
          <p15:clr>
            <a:srgbClr val="A4A3A4"/>
          </p15:clr>
        </p15:guide>
        <p15:guide id="13" pos="3500">
          <p15:clr>
            <a:srgbClr val="A4A3A4"/>
          </p15:clr>
        </p15:guide>
        <p15:guide id="14" pos="4883">
          <p15:clr>
            <a:srgbClr val="A4A3A4"/>
          </p15:clr>
        </p15:guide>
        <p15:guide id="15" pos="6108">
          <p15:clr>
            <a:srgbClr val="A4A3A4"/>
          </p15:clr>
        </p15:guide>
        <p15:guide id="16" orient="horz" pos="1684">
          <p15:clr>
            <a:srgbClr val="A4A3A4"/>
          </p15:clr>
        </p15:guide>
        <p15:guide id="17" orient="horz" pos="4224">
          <p15:clr>
            <a:srgbClr val="A4A3A4"/>
          </p15:clr>
        </p15:guide>
        <p15:guide id="18" orient="horz" pos="40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0"/>
  </p:normalViewPr>
  <p:slideViewPr>
    <p:cSldViewPr snapToGrid="0" snapToObjects="1" showGuides="1">
      <p:cViewPr varScale="1">
        <p:scale>
          <a:sx n="64" d="100"/>
          <a:sy n="64" d="100"/>
        </p:scale>
        <p:origin x="48" y="2288"/>
      </p:cViewPr>
      <p:guideLst>
        <p:guide pos="393"/>
        <p:guide pos="1844"/>
        <p:guide pos="7287"/>
        <p:guide orient="horz" pos="890"/>
        <p:guide orient="horz" pos="3884"/>
        <p:guide pos="5110"/>
        <p:guide orient="horz" pos="3045"/>
        <p:guide orient="horz" pos="2614"/>
        <p:guide orient="horz" pos="3158"/>
        <p:guide orient="horz" pos="663"/>
        <p:guide orient="horz" pos="3816"/>
        <p:guide pos="1050"/>
        <p:guide pos="3500"/>
        <p:guide pos="4883"/>
        <p:guide pos="6108"/>
        <p:guide orient="horz" pos="1684"/>
        <p:guide orient="horz" pos="4224"/>
        <p:guide orient="horz" pos="40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F282D-C517-644F-A9BF-E984009CABAF}" type="datetimeFigureOut">
              <a:rPr lang="en-GB" smtClean="0"/>
              <a:t>27/09/2018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4D8C1-ECDA-5F4D-9EBF-F7436E4F40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79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75688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47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0440201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3193322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3753804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089347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514603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2629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92657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8625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12656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7090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52104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4066408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2383565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864196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5948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7902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301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724454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5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795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70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  <p:sldLayoutId id="2147483876" r:id="rId25"/>
    <p:sldLayoutId id="2147483877" r:id="rId26"/>
    <p:sldLayoutId id="2147483878" r:id="rId27"/>
    <p:sldLayoutId id="2147483879" r:id="rId28"/>
    <p:sldLayoutId id="2147483880" r:id="rId29"/>
    <p:sldLayoutId id="2147483881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D374885F-E128-D84F-8C1F-232D171C4F1C}" type="datetimeFigureOut">
              <a:rPr lang="en-US" smtClean="0"/>
              <a:pPr/>
              <a:t>9/27/2018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34AB4D3-D701-B94F-8129-47DC3730903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4" r:id="rId11"/>
    <p:sldLayoutId id="2147483895" r:id="rId12"/>
    <p:sldLayoutId id="2147483897" r:id="rId13"/>
    <p:sldLayoutId id="2147483899" r:id="rId14"/>
    <p:sldLayoutId id="2147483905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45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POST Request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A90F5-3336-40E2-98A7-802EEFD51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1" t="14046"/>
          <a:stretch/>
        </p:blipFill>
        <p:spPr>
          <a:xfrm>
            <a:off x="2547392" y="1416049"/>
            <a:ext cx="6740987" cy="49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1465677"/>
            <a:ext cx="11488256" cy="708025"/>
          </a:xfrm>
        </p:spPr>
        <p:txBody>
          <a:bodyPr/>
          <a:lstStyle/>
          <a:p>
            <a:r>
              <a:rPr lang="en-US" dirty="0"/>
              <a:t>Packet Sniffers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539695" y="2514694"/>
            <a:ext cx="8937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intercept web requests and responses being sent a received on a device.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to see HTTP requests to data sources that are used to populate web pages.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Charles proxy, Fiddler, Wireshark etc.</a:t>
            </a:r>
          </a:p>
        </p:txBody>
      </p:sp>
    </p:spTree>
    <p:extLst>
      <p:ext uri="{BB962C8B-B14F-4D97-AF65-F5344CB8AC3E}">
        <p14:creationId xmlns:p14="http://schemas.microsoft.com/office/powerpoint/2010/main" val="65397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0878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28307" y="3213193"/>
            <a:ext cx="5481904" cy="708025"/>
          </a:xfrm>
        </p:spPr>
        <p:txBody>
          <a:bodyPr/>
          <a:lstStyle/>
          <a:p>
            <a:pPr algn="ctr"/>
            <a:r>
              <a:rPr lang="en-US" sz="3600" dirty="0"/>
              <a:t>Mocking API Calls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186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Request Composers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823883"/>
            <a:ext cx="8937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Programs which can be used to compose and send HTTP requests of different types to web services.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These allow you send to trigger responses from web API endpoints.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Postman, Fiddler, etc.</a:t>
            </a:r>
          </a:p>
        </p:txBody>
      </p:sp>
    </p:spTree>
    <p:extLst>
      <p:ext uri="{BB962C8B-B14F-4D97-AF65-F5344CB8AC3E}">
        <p14:creationId xmlns:p14="http://schemas.microsoft.com/office/powerpoint/2010/main" val="185337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44539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5156" y="3074987"/>
            <a:ext cx="5481904" cy="708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Performance Monitoring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7220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706782"/>
            <a:ext cx="11245850" cy="1951038"/>
          </a:xfrm>
        </p:spPr>
        <p:txBody>
          <a:bodyPr>
            <a:normAutofit/>
          </a:bodyPr>
          <a:lstStyle/>
          <a:p>
            <a:r>
              <a:rPr lang="en-US" dirty="0"/>
              <a:t>Why do we want to monitor performance?</a:t>
            </a:r>
          </a:p>
        </p:txBody>
      </p:sp>
    </p:spTree>
    <p:extLst>
      <p:ext uri="{BB962C8B-B14F-4D97-AF65-F5344CB8AC3E}">
        <p14:creationId xmlns:p14="http://schemas.microsoft.com/office/powerpoint/2010/main" val="291378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Performance Monitors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620378" y="2679504"/>
            <a:ext cx="8937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Monitor  consistent behaviour and speeds in requests and responses.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Alerts can be set with different threshold values.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Can be used in combination with performance load tests to prove the resilience of a system during periods of peak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Speed is essential to the business!</a:t>
            </a:r>
          </a:p>
        </p:txBody>
      </p:sp>
    </p:spTree>
    <p:extLst>
      <p:ext uri="{BB962C8B-B14F-4D97-AF65-F5344CB8AC3E}">
        <p14:creationId xmlns:p14="http://schemas.microsoft.com/office/powerpoint/2010/main" val="1682473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659473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500594"/>
            <a:ext cx="11245850" cy="1409670"/>
          </a:xfrm>
        </p:spPr>
        <p:txBody>
          <a:bodyPr>
            <a:normAutofit/>
          </a:bodyPr>
          <a:lstStyle/>
          <a:p>
            <a:r>
              <a:rPr lang="en-US" dirty="0"/>
              <a:t>Software Engineering Tools:</a:t>
            </a:r>
          </a:p>
          <a:p>
            <a:r>
              <a:rPr lang="en-US" sz="2800" dirty="0"/>
              <a:t>Diagnosing API issues an monitoring API performance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76930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5156" y="1550936"/>
            <a:ext cx="11488256" cy="70802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4EB7-1088-4F5C-91D7-002C9103BB53}"/>
              </a:ext>
            </a:extLst>
          </p:cNvPr>
          <p:cNvSpPr txBox="1"/>
          <p:nvPr/>
        </p:nvSpPr>
        <p:spPr>
          <a:xfrm>
            <a:off x="1427872" y="2679504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There are many tools that can be used to troubleshoot and monitor our APIs.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manual and can be triggered by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Some are automated and can be used to “watch” our services in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PT Heavy"/>
              </a:rPr>
              <a:t>Logging can be generic using default instrumentation tools, or specific and event based using traces.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07724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3074988"/>
            <a:ext cx="11488256" cy="708025"/>
          </a:xfrm>
        </p:spPr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2050" name="Picture 2" descr="Image result for that's all folks">
            <a:extLst>
              <a:ext uri="{FF2B5EF4-FFF2-40B4-BE49-F238E27FC236}">
                <a16:creationId xmlns:a16="http://schemas.microsoft.com/office/drawing/2014/main" id="{09035011-5B92-450D-B874-528597E3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9094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1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E2A806-81A2-447E-9C36-9922C4359DEE}"/>
              </a:ext>
            </a:extLst>
          </p:cNvPr>
          <p:cNvSpPr txBox="1"/>
          <p:nvPr/>
        </p:nvSpPr>
        <p:spPr>
          <a:xfrm>
            <a:off x="2209717" y="3939063"/>
            <a:ext cx="8341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Computer Science Graduate from Brunel University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Working in the Ecommerce domain with team Pixar (Product &amp; Sizing platform)</a:t>
            </a:r>
          </a:p>
          <a:p>
            <a:endParaRPr lang="en-GB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Futura PT Heavy"/>
              </a:rPr>
              <a:t>Previously completed an internship at AXA Investment Managers</a:t>
            </a:r>
          </a:p>
        </p:txBody>
      </p:sp>
      <p:pic>
        <p:nvPicPr>
          <p:cNvPr id="1026" name="Picture 2" descr="https://i.imgflip.com/2iowx8.jpg">
            <a:extLst>
              <a:ext uri="{FF2B5EF4-FFF2-40B4-BE49-F238E27FC236}">
                <a16:creationId xmlns:a16="http://schemas.microsoft.com/office/drawing/2014/main" id="{7218E676-3811-431F-9574-C8EC57FA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612" y="494918"/>
            <a:ext cx="3982703" cy="2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70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2923512"/>
            <a:ext cx="11245850" cy="1010976"/>
          </a:xfrm>
        </p:spPr>
        <p:txBody>
          <a:bodyPr>
            <a:normAutofit/>
          </a:bodyPr>
          <a:lstStyle/>
          <a:p>
            <a:r>
              <a:rPr lang="en-US" dirty="0"/>
              <a:t>Why are these tools useful?</a:t>
            </a:r>
          </a:p>
        </p:txBody>
      </p:sp>
    </p:spTree>
    <p:extLst>
      <p:ext uri="{BB962C8B-B14F-4D97-AF65-F5344CB8AC3E}">
        <p14:creationId xmlns:p14="http://schemas.microsoft.com/office/powerpoint/2010/main" val="11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075" y="1111343"/>
            <a:ext cx="11245850" cy="897031"/>
          </a:xfrm>
        </p:spPr>
        <p:txBody>
          <a:bodyPr>
            <a:normAutofit/>
          </a:bodyPr>
          <a:lstStyle/>
          <a:p>
            <a:r>
              <a:rPr lang="en-US" dirty="0"/>
              <a:t>Here are a few!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E91D8-12A3-45D0-A53D-8F083054BB45}"/>
              </a:ext>
            </a:extLst>
          </p:cNvPr>
          <p:cNvSpPr txBox="1"/>
          <p:nvPr/>
        </p:nvSpPr>
        <p:spPr>
          <a:xfrm>
            <a:off x="2303929" y="2294964"/>
            <a:ext cx="796065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Identify API failures that might have been missed by automated feedback loops?</a:t>
            </a:r>
          </a:p>
          <a:p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See exactly what data is being sent between whom?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Futura PT Heavy"/>
              </a:rPr>
              <a:t>Manually check that your API’s endpoints have the expected behaviour.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41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53" r="20353"/>
          <a:stretch/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79705" y="3074988"/>
            <a:ext cx="3675100" cy="708025"/>
          </a:xfrm>
        </p:spPr>
        <p:txBody>
          <a:bodyPr>
            <a:normAutofit/>
          </a:bodyPr>
          <a:lstStyle/>
          <a:p>
            <a:r>
              <a:rPr lang="en-US" dirty="0"/>
              <a:t>HTTP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72050" y="1111479"/>
            <a:ext cx="11488256" cy="708025"/>
          </a:xfrm>
        </p:spPr>
        <p:txBody>
          <a:bodyPr/>
          <a:lstStyle/>
          <a:p>
            <a:r>
              <a:rPr lang="en-US" dirty="0"/>
              <a:t>Types of HTTP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47272" y="2196355"/>
            <a:ext cx="8937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GET-</a:t>
            </a:r>
            <a:r>
              <a:rPr lang="en-GB" dirty="0">
                <a:latin typeface="Futura PT Heavy"/>
              </a:rPr>
              <a:t> The ‘getting’ request type, used to request data from an API. (normally returns this data in the response body)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POST- </a:t>
            </a:r>
            <a:r>
              <a:rPr lang="en-GB" dirty="0">
                <a:latin typeface="Futura PT Heavy"/>
              </a:rPr>
              <a:t>The ‘sending’ request type, used to send data to an endpoint of a webservice for consumption. The data type you are sending is defined in the request header and the data itself in the request body.</a:t>
            </a:r>
          </a:p>
          <a:p>
            <a:endParaRPr lang="en-GB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Futura PT Heavy"/>
              </a:rPr>
              <a:t>DELETE-</a:t>
            </a:r>
            <a:r>
              <a:rPr lang="en-GB" dirty="0">
                <a:latin typeface="Futura PT Heavy"/>
              </a:rPr>
              <a:t> The ‘disposal’ request type, used to delete data from an endpoint or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69442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1872" y="403454"/>
            <a:ext cx="11488256" cy="708025"/>
          </a:xfrm>
        </p:spPr>
        <p:txBody>
          <a:bodyPr/>
          <a:lstStyle/>
          <a:p>
            <a:r>
              <a:rPr lang="en-US" dirty="0"/>
              <a:t>Common Types of HTTP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7071E-22CD-4576-B9CF-A6B917B31603}"/>
              </a:ext>
            </a:extLst>
          </p:cNvPr>
          <p:cNvSpPr txBox="1"/>
          <p:nvPr/>
        </p:nvSpPr>
        <p:spPr>
          <a:xfrm>
            <a:off x="1627094" y="1121225"/>
            <a:ext cx="893781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2xx successful -</a:t>
            </a:r>
            <a:r>
              <a:rPr lang="en-GB" sz="1400" dirty="0">
                <a:latin typeface="Futura PT Heavy"/>
              </a:rPr>
              <a:t> The request was received, understood and fully accepted by the server: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200 ok – </a:t>
            </a:r>
            <a:r>
              <a:rPr lang="en-GB" sz="1400" dirty="0">
                <a:latin typeface="Futura PT Heavy"/>
              </a:rPr>
              <a:t>Generic success status code indicating completed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202 Accepted- </a:t>
            </a:r>
            <a:r>
              <a:rPr lang="en-GB" sz="1400" dirty="0">
                <a:latin typeface="Futura PT Heavy"/>
              </a:rPr>
              <a:t>The request has been accepted by the server, hasn’t been fully fulfilled.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3xx redirect - </a:t>
            </a:r>
            <a:r>
              <a:rPr lang="en-GB" sz="1400" dirty="0">
                <a:latin typeface="Futura PT Heavy"/>
              </a:rPr>
              <a:t>The request was received and understood, but further action is needed to be taken by the client to complete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301 moved permanently – </a:t>
            </a:r>
            <a:r>
              <a:rPr lang="en-GB" sz="1400" dirty="0">
                <a:latin typeface="Futura PT Heavy"/>
              </a:rPr>
              <a:t>Redirect all requests to the given URL(in body)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300 multiple choices – </a:t>
            </a:r>
            <a:r>
              <a:rPr lang="en-GB" sz="1400" dirty="0">
                <a:latin typeface="Futura PT Heavy"/>
              </a:rPr>
              <a:t>Indicates multiple options for the requested resource that the client wants to receive i.e. video quality settings for streaming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4xx client errors - </a:t>
            </a:r>
            <a:r>
              <a:rPr lang="en-GB" sz="1400" dirty="0">
                <a:latin typeface="Futura PT Heavy"/>
              </a:rPr>
              <a:t>The request sent by the client cannot be processed by the server due to bad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400 bad request– </a:t>
            </a:r>
            <a:r>
              <a:rPr lang="en-GB" sz="1400" dirty="0">
                <a:latin typeface="Futura PT Heavy"/>
              </a:rPr>
              <a:t>The message cannot be processed due to a malformed request syntax, size or invalid content type.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403 forbidden– </a:t>
            </a:r>
            <a:r>
              <a:rPr lang="en-GB" sz="1400" dirty="0">
                <a:latin typeface="Futura PT Heavy"/>
              </a:rPr>
              <a:t>The request has a valid shape, but the server refuses to action the request due to lack of permissions for a resource, could be missing valid credentials or an invalid  SSL certificate.</a:t>
            </a:r>
            <a:endParaRPr lang="en-GB" sz="1400" b="1" dirty="0">
              <a:latin typeface="Futura PT Heavy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5xx server errors - </a:t>
            </a:r>
            <a:r>
              <a:rPr lang="en-GB" sz="1400" dirty="0">
                <a:latin typeface="Futura PT Heavy"/>
              </a:rPr>
              <a:t>The server the seeks client communication with is unable to process the request.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500 internal server error– </a:t>
            </a:r>
            <a:r>
              <a:rPr lang="en-GB" sz="1400" dirty="0">
                <a:latin typeface="Futura PT Heavy"/>
              </a:rPr>
              <a:t>Generic response for unfulfillable requests from the 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>
                <a:latin typeface="Futura PT Heavy"/>
              </a:rPr>
              <a:t>503 service unavailable– </a:t>
            </a:r>
            <a:r>
              <a:rPr lang="en-GB" sz="1400" dirty="0">
                <a:latin typeface="Futura PT Heavy"/>
              </a:rPr>
              <a:t>The server is currently unavailable to fulfil the request due to maintenance or overload.</a:t>
            </a:r>
            <a:endParaRPr lang="en-GB" b="1" dirty="0">
              <a:latin typeface="Futura PT Heavy"/>
            </a:endParaRPr>
          </a:p>
        </p:txBody>
      </p:sp>
    </p:spTree>
    <p:extLst>
      <p:ext uri="{BB962C8B-B14F-4D97-AF65-F5344CB8AC3E}">
        <p14:creationId xmlns:p14="http://schemas.microsoft.com/office/powerpoint/2010/main" val="3298835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4473" y="474984"/>
            <a:ext cx="11488256" cy="7080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</a:t>
            </a:r>
            <a:r>
              <a:rPr lang="en-US">
                <a:solidFill>
                  <a:schemeClr val="bg1"/>
                </a:solidFill>
              </a:rPr>
              <a:t>GET Request </a:t>
            </a:r>
            <a:r>
              <a:rPr lang="en-US" dirty="0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</a:rPr>
              <a:t>xample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71A258-0AF7-40A6-BDEE-1532562E9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1" y="1630456"/>
            <a:ext cx="10153650" cy="2019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1EE979-DD86-4629-B1A5-9F8880920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3" t="49031" b="9005"/>
          <a:stretch/>
        </p:blipFill>
        <p:spPr>
          <a:xfrm>
            <a:off x="2061882" y="3908611"/>
            <a:ext cx="8095129" cy="25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773"/>
      </p:ext>
    </p:extLst>
  </p:cSld>
  <p:clrMapOvr>
    <a:masterClrMapping/>
  </p:clrMapOvr>
</p:sld>
</file>

<file path=ppt/theme/theme1.xml><?xml version="1.0" encoding="utf-8"?>
<a:theme xmlns:a="http://schemas.openxmlformats.org/drawingml/2006/main" name="ASOS Basic 2017 Tech +CC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Basic 2017 Tech +CC" id="{C784831B-8221-404B-8F15-0D682CAABC92}" vid="{7EB3D4D1-6F33-DC45-863B-E594465C993B}"/>
    </a:ext>
  </a:extLst>
</a:theme>
</file>

<file path=ppt/theme/theme2.xml><?xml version="1.0" encoding="utf-8"?>
<a:theme xmlns:a="http://schemas.openxmlformats.org/drawingml/2006/main" name="Asos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" id="{9F6225D2-B5D0-444A-B079-0AD3200381D7}" vid="{1F7019B5-970A-4BF0-A6BB-8ED528F495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C3D00BAC497346A97D7DE1728AEF38" ma:contentTypeVersion="17" ma:contentTypeDescription="Create a new document." ma:contentTypeScope="" ma:versionID="ca1d8644e8e111c131159f23575dc86e">
  <xsd:schema xmlns:xsd="http://www.w3.org/2001/XMLSchema" xmlns:xs="http://www.w3.org/2001/XMLSchema" xmlns:p="http://schemas.microsoft.com/office/2006/metadata/properties" xmlns:ns2="b0e6edfc-c28e-4d2e-97b6-e63b8eaf0561" xmlns:ns3="e7bdd476-a8c9-44bf-b1a7-16436a72a35d" targetNamespace="http://schemas.microsoft.com/office/2006/metadata/properties" ma:root="true" ma:fieldsID="8679d5e4d23530014c785749ba3b7664" ns2:_="" ns3:_="">
    <xsd:import namespace="b0e6edfc-c28e-4d2e-97b6-e63b8eaf0561"/>
    <xsd:import namespace="e7bdd476-a8c9-44bf-b1a7-16436a72a35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6edfc-c28e-4d2e-97b6-e63b8eaf056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dd476-a8c9-44bf-b1a7-16436a72a3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0e6edfc-c28e-4d2e-97b6-e63b8eaf0561">525KWQ2PXMKQ-817831704-790</_dlc_DocId>
    <_dlc_DocIdUrl xmlns="b0e6edfc-c28e-4d2e-97b6-e63b8eaf0561">
      <Url>https://asos1.sharepoint.com/Engineering/_layouts/15/DocIdRedir.aspx?ID=525KWQ2PXMKQ-817831704-790</Url>
      <Description>525KWQ2PXMKQ-817831704-790</Description>
    </_dlc_DocIdUrl>
    <SharedWithUsers xmlns="b0e6edfc-c28e-4d2e-97b6-e63b8eaf0561">
      <UserInfo>
        <DisplayName>Priya Kanish</DisplayName>
        <AccountId>7670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D8B3A2-518E-4546-95E0-8685A819732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3E18845-F259-4D2D-BB71-EAAD0F9CC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6edfc-c28e-4d2e-97b6-e63b8eaf0561"/>
    <ds:schemaRef ds:uri="e7bdd476-a8c9-44bf-b1a7-16436a72a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B782A-8AAE-4894-948A-D90FDC8CC18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b0e6edfc-c28e-4d2e-97b6-e63b8eaf0561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7bdd476-a8c9-44bf-b1a7-16436a72a35d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5ECA7A9-2BE6-493A-B54F-5D7B2AB0AD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3014</TotalTime>
  <Words>644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Futura PT Book</vt:lpstr>
      <vt:lpstr>Futura PT Heavy</vt:lpstr>
      <vt:lpstr>Futura PT Medium</vt:lpstr>
      <vt:lpstr>ASOS Basic 2017 Tech +CC</vt:lpstr>
      <vt:lpstr>Asos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Jonty Fairless</dc:creator>
  <cp:lastModifiedBy>roberto rhodes</cp:lastModifiedBy>
  <cp:revision>43</cp:revision>
  <dcterms:created xsi:type="dcterms:W3CDTF">2017-12-07T13:39:37Z</dcterms:created>
  <dcterms:modified xsi:type="dcterms:W3CDTF">2018-09-27T05:22:36Z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0x01010007C3D00BAC497346A97D7DE1728AEF38</vt:lpwstr>
  </property>
  <property fmtid="{D5CDD505-2E9C-101B-9397-08002B2CF9AE}" pid="3" name="_dlc_DocIdItemGuid">
    <vt:lpwstr>ffcca7b8-22b0-4fe4-8cb3-cf9c27c48cde</vt:lpwstr>
  </property>
</Properties>
</file>